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150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14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3AE1-F9B1-4225-721F-942418CB4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4FEB8F-231C-90EA-D5BA-7EEF78971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032E8-CBA6-4CB3-4CC1-B80C69B9C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0939-33D8-46C6-AD31-6AF38F9D2E98}" type="datetimeFigureOut">
              <a:rPr lang="en-150" smtClean="0"/>
              <a:t>03/06/2024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9C5C3-BE56-68C5-E0C5-63261760A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EFDF5-91B2-CC26-610E-A605E2DA1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C0ED-5318-4090-AB78-E9235E197C71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57689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03A92-9150-C67A-EBA4-3790E62D2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C6EBA1-E1E6-ECB5-DCC8-7F709AFA4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1D856-27DB-C70B-DB3D-572118DFD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0939-33D8-46C6-AD31-6AF38F9D2E98}" type="datetimeFigureOut">
              <a:rPr lang="en-150" smtClean="0"/>
              <a:t>03/06/2024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18C16-23DA-864F-C2A6-3BD74596E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1BBAE-8C59-1F7C-C63C-FEDAE6E8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C0ED-5318-4090-AB78-E9235E197C71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161966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A0897D-31A4-C528-99A6-EF97B49017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9A1BC5-4E0B-6421-52EF-8E47C588F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E973A-67E3-4518-7C48-FB2CD35F0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0939-33D8-46C6-AD31-6AF38F9D2E98}" type="datetimeFigureOut">
              <a:rPr lang="en-150" smtClean="0"/>
              <a:t>03/06/2024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2F761-FF66-893D-EEEB-72B3E5D3D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F596-415D-68C6-599F-A3767030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C0ED-5318-4090-AB78-E9235E197C71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70097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07880-2C9B-E2E7-17C3-6B6C6D86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3C9EA-AC6A-26BB-BC5A-56D283969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5C54B-5446-DCC5-68F7-15307A9E1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0939-33D8-46C6-AD31-6AF38F9D2E98}" type="datetimeFigureOut">
              <a:rPr lang="en-150" smtClean="0"/>
              <a:t>03/06/2024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CF365-6AA2-04C2-3E10-08EBB641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B46DD-9F11-D749-8F85-2F14BF334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C0ED-5318-4090-AB78-E9235E197C71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263301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2ED1-FCEB-592E-2A86-5E62613C9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635E9-9613-B1BB-3E07-1F3383799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F6104-28E4-A35A-BFDF-CB39F3AC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0939-33D8-46C6-AD31-6AF38F9D2E98}" type="datetimeFigureOut">
              <a:rPr lang="en-150" smtClean="0"/>
              <a:t>03/06/2024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393D7-822F-4999-424B-E829EDAD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64D08-2FCF-3F35-B4CE-6DF789CD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C0ED-5318-4090-AB78-E9235E197C71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540419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A3BE-B6AC-CFD6-B9E8-AE811EC16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508B0-6E85-C775-76A8-AB8D0EFA7C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A1194-0727-FC6A-21ED-665A20987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B37EE2-0C57-1E6F-BD94-F37DB24AF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0939-33D8-46C6-AD31-6AF38F9D2E98}" type="datetimeFigureOut">
              <a:rPr lang="en-150" smtClean="0"/>
              <a:t>03/06/2024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37975-4901-824E-9DEB-D5BC9AD83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97204-453E-1334-3480-706462D6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C0ED-5318-4090-AB78-E9235E197C71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033911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0BFF9-C797-BD9A-2056-67095DE0E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E13C6-6BE3-EF78-5982-787FD94B2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10E2B-60FC-2568-A4EA-96EB20D05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67D1D2-622A-062C-8C20-D76EE8BD28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DB2EEB-E308-6382-E360-E9E3CC16AE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D38628-EF52-A967-E37F-40BB3591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0939-33D8-46C6-AD31-6AF38F9D2E98}" type="datetimeFigureOut">
              <a:rPr lang="en-150" smtClean="0"/>
              <a:t>03/06/2024</a:t>
            </a:fld>
            <a:endParaRPr lang="en-15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B7537C-4EC7-3D56-D563-46327D9E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EAA2D3-1D70-B439-FA9C-CD0F2DC7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C0ED-5318-4090-AB78-E9235E197C71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151993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2CA3-1202-9564-27EA-2143D49A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17DB4F-E56F-1397-543E-AFDB9BB5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0939-33D8-46C6-AD31-6AF38F9D2E98}" type="datetimeFigureOut">
              <a:rPr lang="en-150" smtClean="0"/>
              <a:t>03/06/2024</a:t>
            </a:fld>
            <a:endParaRPr lang="en-15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807C4F-C197-A16D-3649-05529806A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50F00-4187-5496-AB2E-F9B914225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C0ED-5318-4090-AB78-E9235E197C71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808313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B4C638-4FFB-6C27-A34E-E450C50C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0939-33D8-46C6-AD31-6AF38F9D2E98}" type="datetimeFigureOut">
              <a:rPr lang="en-150" smtClean="0"/>
              <a:t>03/06/2024</a:t>
            </a:fld>
            <a:endParaRPr lang="en-15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393846-CD65-95C6-C646-99653730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BEB5C-231E-F87B-266C-11043DB7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C0ED-5318-4090-AB78-E9235E197C71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68867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51C67-EB3D-BAB3-A44C-3F60B22A7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0EF40-AF27-600C-0D85-4B1DB1644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F6D93-47C1-0504-3EB0-C0A7088E8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68B95-B7CE-5A67-8D8F-CFAD6A94C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0939-33D8-46C6-AD31-6AF38F9D2E98}" type="datetimeFigureOut">
              <a:rPr lang="en-150" smtClean="0"/>
              <a:t>03/06/2024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5DFAF8-CBDD-73C3-C1F5-44DF60F3E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62A4F-DC47-C470-2D6F-ABC3CD0C7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C0ED-5318-4090-AB78-E9235E197C71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68588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5A599-93F8-3A47-9954-FCFBCE0AD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EA939-AFB9-3A39-6B32-5C555CCED7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15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04AB2-A97A-C909-B976-37C435AAF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9F334-2626-2C72-A309-831BE28B2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0939-33D8-46C6-AD31-6AF38F9D2E98}" type="datetimeFigureOut">
              <a:rPr lang="en-150" smtClean="0"/>
              <a:t>03/06/2024</a:t>
            </a:fld>
            <a:endParaRPr lang="en-15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1B38D-9005-9595-0497-46313E879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15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93A16-30A3-FB40-503E-6BFCBC58A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C0ED-5318-4090-AB78-E9235E197C71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7699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B9D018-0D88-2438-98DC-BD5D8441A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1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C2E52-2AAF-CACB-ED93-4EA3E9422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1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A77AC-D52B-E238-A664-CD426EDF7F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F50939-33D8-46C6-AD31-6AF38F9D2E98}" type="datetimeFigureOut">
              <a:rPr lang="en-150" smtClean="0"/>
              <a:t>03/06/2024</a:t>
            </a:fld>
            <a:endParaRPr lang="en-1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F9758-F44A-98F7-9CD0-921ECD035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1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F624D-BCA6-0DC8-56D9-36D89FDE4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DDC0ED-5318-4090-AB78-E9235E197C71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155266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150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rcn255/racetrack_implementa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pubenchmark.net/cpu_lookup.php?cpu=Intel+Core+i7-1065G7+%40+1.30GHz&amp;id=3466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BA94D-EA1D-C1C2-70CE-27C2A3165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001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Optimization in Transport and Logistics – </a:t>
            </a:r>
            <a:r>
              <a:rPr lang="en-US" b="1" dirty="0" err="1"/>
              <a:t>RaceTrack</a:t>
            </a:r>
            <a:r>
              <a:rPr lang="en-US" b="1" dirty="0"/>
              <a:t> Construction Heuristic</a:t>
            </a:r>
            <a:endParaRPr lang="en-15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7B2D11-C2ED-74A1-9698-87173E017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49688"/>
            <a:ext cx="9144000" cy="1655762"/>
          </a:xfrm>
        </p:spPr>
        <p:txBody>
          <a:bodyPr/>
          <a:lstStyle/>
          <a:p>
            <a:r>
              <a:rPr lang="en-US" dirty="0"/>
              <a:t>Janick B</a:t>
            </a:r>
            <a:r>
              <a:rPr lang="en-DE" dirty="0" err="1"/>
              <a:t>öhm</a:t>
            </a:r>
            <a:endParaRPr lang="en-15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C732B0-8471-7520-924E-AB3B823C87A6}"/>
              </a:ext>
            </a:extLst>
          </p:cNvPr>
          <p:cNvCxnSpPr/>
          <p:nvPr/>
        </p:nvCxnSpPr>
        <p:spPr>
          <a:xfrm>
            <a:off x="3757748" y="3757613"/>
            <a:ext cx="4676503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703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989CB-C233-83EC-D194-AF97FB4D6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83486"/>
            <a:ext cx="1863634" cy="1325563"/>
          </a:xfrm>
        </p:spPr>
        <p:txBody>
          <a:bodyPr/>
          <a:lstStyle/>
          <a:p>
            <a:r>
              <a:rPr lang="en-US" dirty="0"/>
              <a:t>Track 3</a:t>
            </a:r>
            <a:endParaRPr lang="en-15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6A945A1-EC30-B9C6-2F57-A2D4B5BB7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13" y="0"/>
            <a:ext cx="8666174" cy="6692537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1E40F42-1AF9-E40B-48A4-33E9495B0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228854"/>
              </p:ext>
            </p:extLst>
          </p:nvPr>
        </p:nvGraphicFramePr>
        <p:xfrm>
          <a:off x="124097" y="1869168"/>
          <a:ext cx="3048177" cy="1010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922448557"/>
                    </a:ext>
                  </a:extLst>
                </a:gridCol>
                <a:gridCol w="1905177">
                  <a:extLst>
                    <a:ext uri="{9D8B030D-6E8A-4147-A177-3AD203B41FA5}">
                      <a16:colId xmlns:a16="http://schemas.microsoft.com/office/drawing/2014/main" val="3892976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Steps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 [s]</a:t>
                      </a:r>
                    </a:p>
                    <a:p>
                      <a:r>
                        <a:rPr lang="en-US" dirty="0"/>
                        <a:t>(average, 5 runs)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541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8.89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172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121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989CB-C233-83EC-D194-AF97FB4D6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83486"/>
            <a:ext cx="1863634" cy="1325563"/>
          </a:xfrm>
        </p:spPr>
        <p:txBody>
          <a:bodyPr/>
          <a:lstStyle/>
          <a:p>
            <a:r>
              <a:rPr lang="en-US" dirty="0"/>
              <a:t>Track 4</a:t>
            </a:r>
            <a:endParaRPr lang="en-150" dirty="0"/>
          </a:p>
        </p:txBody>
      </p:sp>
      <p:pic>
        <p:nvPicPr>
          <p:cNvPr id="4" name="Picture 3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B0AABE33-77D5-8DDE-122E-762BC7250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960" y="120609"/>
            <a:ext cx="8568079" cy="661678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839D91C-8A23-C402-0C30-F171CF89D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235807"/>
              </p:ext>
            </p:extLst>
          </p:nvPr>
        </p:nvGraphicFramePr>
        <p:xfrm>
          <a:off x="124097" y="1869168"/>
          <a:ext cx="3048177" cy="1010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922448557"/>
                    </a:ext>
                  </a:extLst>
                </a:gridCol>
                <a:gridCol w="1905177">
                  <a:extLst>
                    <a:ext uri="{9D8B030D-6E8A-4147-A177-3AD203B41FA5}">
                      <a16:colId xmlns:a16="http://schemas.microsoft.com/office/drawing/2014/main" val="3892976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Steps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 [s]</a:t>
                      </a:r>
                    </a:p>
                    <a:p>
                      <a:r>
                        <a:rPr lang="en-US" dirty="0"/>
                        <a:t>(average, 5 runs)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541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31.50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172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982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EE138D-F273-6BA2-4C8B-05E96F7CC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88" y="517261"/>
            <a:ext cx="10894423" cy="58234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989CB-C233-83EC-D194-AF97FB4D6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017" y="1085464"/>
            <a:ext cx="1863634" cy="1325563"/>
          </a:xfrm>
        </p:spPr>
        <p:txBody>
          <a:bodyPr/>
          <a:lstStyle/>
          <a:p>
            <a:r>
              <a:rPr lang="en-US" dirty="0"/>
              <a:t>Track 5</a:t>
            </a:r>
            <a:endParaRPr lang="en-15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16D5C00-62D9-2199-599D-E6719E6F7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932618"/>
              </p:ext>
            </p:extLst>
          </p:nvPr>
        </p:nvGraphicFramePr>
        <p:xfrm>
          <a:off x="1996440" y="2060756"/>
          <a:ext cx="2540726" cy="89928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52717">
                  <a:extLst>
                    <a:ext uri="{9D8B030D-6E8A-4147-A177-3AD203B41FA5}">
                      <a16:colId xmlns:a16="http://schemas.microsoft.com/office/drawing/2014/main" val="2922448557"/>
                    </a:ext>
                  </a:extLst>
                </a:gridCol>
                <a:gridCol w="1588009">
                  <a:extLst>
                    <a:ext uri="{9D8B030D-6E8A-4147-A177-3AD203B41FA5}">
                      <a16:colId xmlns:a16="http://schemas.microsoft.com/office/drawing/2014/main" val="3892976911"/>
                    </a:ext>
                  </a:extLst>
                </a:gridCol>
              </a:tblGrid>
              <a:tr h="533521">
                <a:tc>
                  <a:txBody>
                    <a:bodyPr/>
                    <a:lstStyle/>
                    <a:p>
                      <a:r>
                        <a:rPr lang="en-US" sz="1500" dirty="0"/>
                        <a:t>Steps</a:t>
                      </a:r>
                      <a:endParaRPr lang="en-150" sz="1500" dirty="0"/>
                    </a:p>
                  </a:txBody>
                  <a:tcPr marL="76217" marR="76217" marT="38109" marB="38109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Runtime [s]</a:t>
                      </a:r>
                    </a:p>
                    <a:p>
                      <a:r>
                        <a:rPr lang="en-US" sz="1500" dirty="0"/>
                        <a:t>(average, 5 runs)</a:t>
                      </a:r>
                      <a:endParaRPr lang="en-150" sz="1500" dirty="0"/>
                    </a:p>
                  </a:txBody>
                  <a:tcPr marL="76217" marR="76217" marT="38109" marB="38109"/>
                </a:tc>
                <a:extLst>
                  <a:ext uri="{0D108BD9-81ED-4DB2-BD59-A6C34878D82A}">
                    <a16:rowId xmlns:a16="http://schemas.microsoft.com/office/drawing/2014/main" val="1155541640"/>
                  </a:ext>
                </a:extLst>
              </a:tr>
              <a:tr h="309104">
                <a:tc>
                  <a:txBody>
                    <a:bodyPr/>
                    <a:lstStyle/>
                    <a:p>
                      <a:r>
                        <a:rPr lang="en-US" dirty="0"/>
                        <a:t>91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25.13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172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332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78E298-3946-3A7A-5685-E907D02A6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53" y="521626"/>
            <a:ext cx="10878093" cy="581474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14BD53D-45BB-BABD-BA31-2A5310728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017" y="1085464"/>
            <a:ext cx="1863634" cy="1325563"/>
          </a:xfrm>
        </p:spPr>
        <p:txBody>
          <a:bodyPr/>
          <a:lstStyle/>
          <a:p>
            <a:r>
              <a:rPr lang="en-US" dirty="0"/>
              <a:t>Track 6</a:t>
            </a:r>
            <a:endParaRPr lang="en-15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AD7015D-394C-CAF1-7963-A43A438AC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433603"/>
              </p:ext>
            </p:extLst>
          </p:nvPr>
        </p:nvGraphicFramePr>
        <p:xfrm>
          <a:off x="1996440" y="2060756"/>
          <a:ext cx="2540726" cy="89928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52717">
                  <a:extLst>
                    <a:ext uri="{9D8B030D-6E8A-4147-A177-3AD203B41FA5}">
                      <a16:colId xmlns:a16="http://schemas.microsoft.com/office/drawing/2014/main" val="2922448557"/>
                    </a:ext>
                  </a:extLst>
                </a:gridCol>
                <a:gridCol w="1588009">
                  <a:extLst>
                    <a:ext uri="{9D8B030D-6E8A-4147-A177-3AD203B41FA5}">
                      <a16:colId xmlns:a16="http://schemas.microsoft.com/office/drawing/2014/main" val="3892976911"/>
                    </a:ext>
                  </a:extLst>
                </a:gridCol>
              </a:tblGrid>
              <a:tr h="533521">
                <a:tc>
                  <a:txBody>
                    <a:bodyPr/>
                    <a:lstStyle/>
                    <a:p>
                      <a:r>
                        <a:rPr lang="en-US" sz="1500" dirty="0"/>
                        <a:t>Steps</a:t>
                      </a:r>
                      <a:endParaRPr lang="en-150" sz="1500" dirty="0"/>
                    </a:p>
                  </a:txBody>
                  <a:tcPr marL="76217" marR="76217" marT="38109" marB="38109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Runtime [s]</a:t>
                      </a:r>
                    </a:p>
                    <a:p>
                      <a:r>
                        <a:rPr lang="en-US" sz="1500" dirty="0"/>
                        <a:t>(average, 5 runs)</a:t>
                      </a:r>
                      <a:endParaRPr lang="en-150" sz="1500" dirty="0"/>
                    </a:p>
                  </a:txBody>
                  <a:tcPr marL="76217" marR="76217" marT="38109" marB="38109"/>
                </a:tc>
                <a:extLst>
                  <a:ext uri="{0D108BD9-81ED-4DB2-BD59-A6C34878D82A}">
                    <a16:rowId xmlns:a16="http://schemas.microsoft.com/office/drawing/2014/main" val="1155541640"/>
                  </a:ext>
                </a:extLst>
              </a:tr>
              <a:tr h="309104">
                <a:tc>
                  <a:txBody>
                    <a:bodyPr/>
                    <a:lstStyle/>
                    <a:p>
                      <a:r>
                        <a:rPr lang="en-US" dirty="0"/>
                        <a:t>91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24.92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172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0143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14BD53D-45BB-BABD-BA31-2A5310728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183" y="104503"/>
            <a:ext cx="1863634" cy="1325563"/>
          </a:xfrm>
        </p:spPr>
        <p:txBody>
          <a:bodyPr/>
          <a:lstStyle/>
          <a:p>
            <a:r>
              <a:rPr lang="en-US" dirty="0"/>
              <a:t>Track 7</a:t>
            </a:r>
            <a:endParaRPr lang="en-150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D7C6EFA7-AF0A-1E99-4275-3ED862F4B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3545"/>
            <a:ext cx="12192000" cy="431091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BDFF2DA-C1A3-C262-0B3A-48DC4015D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907914"/>
              </p:ext>
            </p:extLst>
          </p:nvPr>
        </p:nvGraphicFramePr>
        <p:xfrm>
          <a:off x="7456714" y="256010"/>
          <a:ext cx="3048177" cy="1010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922448557"/>
                    </a:ext>
                  </a:extLst>
                </a:gridCol>
                <a:gridCol w="1905177">
                  <a:extLst>
                    <a:ext uri="{9D8B030D-6E8A-4147-A177-3AD203B41FA5}">
                      <a16:colId xmlns:a16="http://schemas.microsoft.com/office/drawing/2014/main" val="3892976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Steps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 [s]</a:t>
                      </a:r>
                    </a:p>
                    <a:p>
                      <a:r>
                        <a:rPr lang="en-US" dirty="0"/>
                        <a:t>(average, 5 runs)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541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5.44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172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946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14BD53D-45BB-BABD-BA31-2A5310728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183" y="104503"/>
            <a:ext cx="1863634" cy="1325563"/>
          </a:xfrm>
        </p:spPr>
        <p:txBody>
          <a:bodyPr/>
          <a:lstStyle/>
          <a:p>
            <a:r>
              <a:rPr lang="en-US" dirty="0"/>
              <a:t>Track 8</a:t>
            </a:r>
            <a:endParaRPr lang="en-150" dirty="0"/>
          </a:p>
        </p:txBody>
      </p:sp>
      <p:pic>
        <p:nvPicPr>
          <p:cNvPr id="4" name="Picture 3" descr="A graph with a green rectangle and black squares&#10;&#10;Description automatically generated">
            <a:extLst>
              <a:ext uri="{FF2B5EF4-FFF2-40B4-BE49-F238E27FC236}">
                <a16:creationId xmlns:a16="http://schemas.microsoft.com/office/drawing/2014/main" id="{11079171-E9C5-6555-05CA-EE1E43EDB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3545"/>
            <a:ext cx="12192000" cy="431091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4F08E31-88D8-F012-4C79-F5F6A89D2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597403"/>
              </p:ext>
            </p:extLst>
          </p:nvPr>
        </p:nvGraphicFramePr>
        <p:xfrm>
          <a:off x="7456714" y="256010"/>
          <a:ext cx="3048177" cy="1010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922448557"/>
                    </a:ext>
                  </a:extLst>
                </a:gridCol>
                <a:gridCol w="1905177">
                  <a:extLst>
                    <a:ext uri="{9D8B030D-6E8A-4147-A177-3AD203B41FA5}">
                      <a16:colId xmlns:a16="http://schemas.microsoft.com/office/drawing/2014/main" val="3892976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Steps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 [s]</a:t>
                      </a:r>
                    </a:p>
                    <a:p>
                      <a:r>
                        <a:rPr lang="en-US" dirty="0"/>
                        <a:t>(average, 5 runs)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541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10.52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172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8998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14BD53D-45BB-BABD-BA31-2A5310728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183" y="104503"/>
            <a:ext cx="1863634" cy="1325563"/>
          </a:xfrm>
        </p:spPr>
        <p:txBody>
          <a:bodyPr/>
          <a:lstStyle/>
          <a:p>
            <a:r>
              <a:rPr lang="en-US" dirty="0"/>
              <a:t>Track 9</a:t>
            </a:r>
            <a:endParaRPr lang="en-150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F89663A8-C302-77A6-E415-658DFBFBE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3545"/>
            <a:ext cx="12192000" cy="431091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DAC3D02-0346-5FFB-3B51-D8ADCCE91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156816"/>
              </p:ext>
            </p:extLst>
          </p:nvPr>
        </p:nvGraphicFramePr>
        <p:xfrm>
          <a:off x="7456714" y="256010"/>
          <a:ext cx="3048177" cy="1010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922448557"/>
                    </a:ext>
                  </a:extLst>
                </a:gridCol>
                <a:gridCol w="1905177">
                  <a:extLst>
                    <a:ext uri="{9D8B030D-6E8A-4147-A177-3AD203B41FA5}">
                      <a16:colId xmlns:a16="http://schemas.microsoft.com/office/drawing/2014/main" val="3892976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Steps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 [s]</a:t>
                      </a:r>
                    </a:p>
                    <a:p>
                      <a:r>
                        <a:rPr lang="en-US" dirty="0"/>
                        <a:t>(average, 5 runs)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541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5.02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172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586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14BD53D-45BB-BABD-BA31-2A5310728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183" y="104503"/>
            <a:ext cx="2133600" cy="1325563"/>
          </a:xfrm>
        </p:spPr>
        <p:txBody>
          <a:bodyPr/>
          <a:lstStyle/>
          <a:p>
            <a:r>
              <a:rPr lang="en-US" dirty="0"/>
              <a:t>Track 10</a:t>
            </a:r>
            <a:endParaRPr lang="en-150" dirty="0"/>
          </a:p>
        </p:txBody>
      </p:sp>
      <p:pic>
        <p:nvPicPr>
          <p:cNvPr id="3" name="Picture 2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3659309D-A2FB-8656-C7A0-0E7B5CDA2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3545"/>
            <a:ext cx="12192000" cy="431091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ECD2E2-595B-5CFD-26B9-551359BDC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949027"/>
              </p:ext>
            </p:extLst>
          </p:nvPr>
        </p:nvGraphicFramePr>
        <p:xfrm>
          <a:off x="7456714" y="256010"/>
          <a:ext cx="3048177" cy="1010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922448557"/>
                    </a:ext>
                  </a:extLst>
                </a:gridCol>
                <a:gridCol w="1905177">
                  <a:extLst>
                    <a:ext uri="{9D8B030D-6E8A-4147-A177-3AD203B41FA5}">
                      <a16:colId xmlns:a16="http://schemas.microsoft.com/office/drawing/2014/main" val="3892976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Steps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 [s]</a:t>
                      </a:r>
                    </a:p>
                    <a:p>
                      <a:r>
                        <a:rPr lang="en-US" dirty="0"/>
                        <a:t>(average, 5 runs)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541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2.73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172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4552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A481-0A06-75D7-DE91-81C5811E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Approach</a:t>
            </a:r>
            <a:endParaRPr lang="en-1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7116B5-45AB-CA47-DA96-40D0D574EC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7545"/>
                <a:ext cx="10515600" cy="460941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hlinkClick r:id="rId2"/>
                  </a:rPr>
                  <a:t>Link to code</a:t>
                </a:r>
                <a:r>
                  <a:rPr lang="en-US" dirty="0"/>
                  <a:t> – Python 3.12.0</a:t>
                </a:r>
              </a:p>
              <a:p>
                <a:r>
                  <a:rPr lang="en-US" dirty="0"/>
                  <a:t>Cost heuristic (position, inertia)</a:t>
                </a:r>
              </a:p>
              <a:p>
                <a:pPr lvl="1"/>
                <a:r>
                  <a:rPr lang="en-US" dirty="0"/>
                  <a:t>Distance to finish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𝑟𝑜𝑤𝑠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𝑐𝑜𝑙𝑠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Distance from nearest object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𝑟𝑜𝑤𝑠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𝑐𝑜𝑙𝑠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Current inertia</a:t>
                </a:r>
              </a:p>
              <a:p>
                <a:r>
                  <a:rPr lang="en-US" dirty="0"/>
                  <a:t>Selection of next step based on best path ‘</a:t>
                </a:r>
                <a:r>
                  <a:rPr lang="en-US" dirty="0" err="1"/>
                  <a:t>max_depth</a:t>
                </a:r>
                <a:r>
                  <a:rPr lang="en-US" dirty="0"/>
                  <a:t>’ steps ahead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Pruning of branches which do not improve current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branches with same minimum cost, additional criteria are considered:</a:t>
                </a:r>
              </a:p>
              <a:p>
                <a:pPr lvl="2"/>
                <a:r>
                  <a:rPr lang="en-US" dirty="0"/>
                  <a:t>Branch with lower depth selected</a:t>
                </a:r>
              </a:p>
              <a:p>
                <a:pPr lvl="2"/>
                <a:r>
                  <a:rPr lang="en-US" dirty="0"/>
                  <a:t>Branch with greater inertia selected</a:t>
                </a:r>
              </a:p>
              <a:p>
                <a:r>
                  <a:rPr lang="en-US" dirty="0"/>
                  <a:t>Adjustment of ‘</a:t>
                </a:r>
                <a:r>
                  <a:rPr lang="en-US" dirty="0" err="1"/>
                  <a:t>max_depth</a:t>
                </a:r>
                <a:r>
                  <a:rPr lang="en-US" dirty="0"/>
                  <a:t>’ based on inertia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inertia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inertia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current max depth = max depth + 1</a:t>
                </a:r>
              </a:p>
              <a:p>
                <a:pPr lvl="2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7116B5-45AB-CA47-DA96-40D0D574E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7545"/>
                <a:ext cx="10515600" cy="4609418"/>
              </a:xfrm>
              <a:blipFill>
                <a:blip r:embed="rId3"/>
                <a:stretch>
                  <a:fillRect l="-928" t="-3307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4AF4A5-A38D-8774-A988-0668A5C20ECA}"/>
              </a:ext>
            </a:extLst>
          </p:cNvPr>
          <p:cNvCxnSpPr/>
          <p:nvPr/>
        </p:nvCxnSpPr>
        <p:spPr>
          <a:xfrm>
            <a:off x="661851" y="1323703"/>
            <a:ext cx="4676503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206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00491-9096-CDA4-4BCC-CDE1877D7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heuristic – Distance to finish</a:t>
            </a:r>
            <a:endParaRPr lang="en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7A023-B223-938D-A445-6F817A00A8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0550" y="1954963"/>
                <a:ext cx="3740150" cy="403289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𝑟𝑜𝑤𝑠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𝑐𝑜𝑙𝑠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Encourages movement towards finish</a:t>
                </a:r>
                <a:endParaRPr lang="en-US" b="0" dirty="0"/>
              </a:p>
              <a:p>
                <a:r>
                  <a:rPr lang="en-US" b="0" dirty="0"/>
                  <a:t>Admissible, simple to calculate, good baseline</a:t>
                </a:r>
              </a:p>
              <a:p>
                <a:r>
                  <a:rPr lang="en-US" dirty="0"/>
                  <a:t>Special case to handle, diagonal cells besides objects</a:t>
                </a:r>
                <a:endParaRPr lang="en-15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7A023-B223-938D-A445-6F817A00A8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550" y="1954963"/>
                <a:ext cx="3740150" cy="4032898"/>
              </a:xfrm>
              <a:blipFill>
                <a:blip r:embed="rId2"/>
                <a:stretch>
                  <a:fillRect l="-2936" r="-4405" b="-2118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2BF9712-85E9-446F-0451-9FD1420D6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549" y="1690688"/>
            <a:ext cx="7262323" cy="420868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CBB92C-F36D-E9D4-8195-867F538522E5}"/>
              </a:ext>
            </a:extLst>
          </p:cNvPr>
          <p:cNvCxnSpPr>
            <a:cxnSpLocks/>
          </p:cNvCxnSpPr>
          <p:nvPr/>
        </p:nvCxnSpPr>
        <p:spPr>
          <a:xfrm>
            <a:off x="661851" y="1323703"/>
            <a:ext cx="8116389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335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00491-9096-CDA4-4BCC-CDE1877D7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heuristic – Distance from walls</a:t>
            </a:r>
            <a:endParaRPr lang="en-1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7A023-B223-938D-A445-6F817A00A8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0550" y="1972889"/>
                <a:ext cx="3740150" cy="391970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𝑟𝑜𝑤𝑠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𝑐𝑜𝑙𝑠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b="0" dirty="0"/>
                  <a:t>Encourages car to remain </a:t>
                </a:r>
                <a:r>
                  <a:rPr lang="en-US" dirty="0"/>
                  <a:t>in the “middle”</a:t>
                </a:r>
              </a:p>
              <a:p>
                <a:pPr lvl="1"/>
                <a:r>
                  <a:rPr lang="en-US" b="0" dirty="0"/>
                  <a:t>More </a:t>
                </a:r>
                <a:r>
                  <a:rPr lang="en" dirty="0"/>
                  <a:t>maneuverability</a:t>
                </a:r>
                <a:endParaRPr lang="en-US" b="0" dirty="0"/>
              </a:p>
              <a:p>
                <a:r>
                  <a:rPr lang="en-US" dirty="0"/>
                  <a:t>Linearly distributed between 0 to 0.99</a:t>
                </a:r>
                <a:endParaRPr lang="en-15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67A023-B223-938D-A445-6F817A00A8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550" y="1972889"/>
                <a:ext cx="3740150" cy="3919702"/>
              </a:xfrm>
              <a:blipFill>
                <a:blip r:embed="rId2"/>
                <a:stretch>
                  <a:fillRect l="-2936" r="-2121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8F6B96B-9279-EC79-E2A0-F4A203085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897" y="1668043"/>
            <a:ext cx="7291025" cy="423745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E15370-5FFF-DBA2-6457-13E5E5647B5E}"/>
              </a:ext>
            </a:extLst>
          </p:cNvPr>
          <p:cNvCxnSpPr>
            <a:cxnSpLocks/>
          </p:cNvCxnSpPr>
          <p:nvPr/>
        </p:nvCxnSpPr>
        <p:spPr>
          <a:xfrm>
            <a:off x="661851" y="1323703"/>
            <a:ext cx="8786949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599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00491-9096-CDA4-4BCC-CDE1877D7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heuristic – Inertia</a:t>
            </a:r>
            <a:endParaRPr lang="en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7A023-B223-938D-A445-6F817A00A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119" y="1786482"/>
            <a:ext cx="5534841" cy="2374874"/>
          </a:xfrm>
        </p:spPr>
        <p:txBody>
          <a:bodyPr>
            <a:normAutofit/>
          </a:bodyPr>
          <a:lstStyle/>
          <a:p>
            <a:r>
              <a:rPr lang="en-US" b="0" dirty="0"/>
              <a:t>Encourages car to pursue states with worse position cost, but better inertia</a:t>
            </a:r>
          </a:p>
          <a:p>
            <a:r>
              <a:rPr lang="en-US" dirty="0"/>
              <a:t>Logistic function</a:t>
            </a:r>
            <a:endParaRPr lang="en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763481-C3C7-6571-8F2A-C20101692708}"/>
                  </a:ext>
                </a:extLst>
              </p:cNvPr>
              <p:cNvSpPr txBox="1"/>
              <p:nvPr/>
            </p:nvSpPr>
            <p:spPr>
              <a:xfrm>
                <a:off x="6467747" y="399959"/>
                <a:ext cx="5102134" cy="2961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US" sz="2800" b="0" dirty="0"/>
              </a:p>
              <a:p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𝑎𝑏𝑠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𝑖𝑛𝑒𝑟𝑡𝑖𝑎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𝑠𝑝𝑒𝑒𝑑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𝑖𝑚𝑝𝑜𝑟𝑡𝑎𝑛𝑐𝑒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param</m:t>
                          </m:r>
                        </m:e>
                      </m:d>
                    </m:oMath>
                  </m:oMathPara>
                </a14:m>
                <a:endParaRPr lang="en-U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𝑠𝑝𝑒𝑒𝑑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𝑝𝑎𝑟𝑎𝑚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150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763481-C3C7-6571-8F2A-C20101692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747" y="399959"/>
                <a:ext cx="5102134" cy="29610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on a grid&#10;&#10;Description automatically generated">
            <a:extLst>
              <a:ext uri="{FF2B5EF4-FFF2-40B4-BE49-F238E27FC236}">
                <a16:creationId xmlns:a16="http://schemas.microsoft.com/office/drawing/2014/main" id="{65C824CB-3FB9-5B3A-8DD2-7FD3624766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7"/>
          <a:stretch/>
        </p:blipFill>
        <p:spPr>
          <a:xfrm>
            <a:off x="3309256" y="3718560"/>
            <a:ext cx="2348913" cy="28428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graph on a grid&#10;&#10;Description automatically generated">
            <a:extLst>
              <a:ext uri="{FF2B5EF4-FFF2-40B4-BE49-F238E27FC236}">
                <a16:creationId xmlns:a16="http://schemas.microsoft.com/office/drawing/2014/main" id="{0AB5DFE8-8785-CC0E-7D44-0BBDFD79F3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1"/>
          <a:stretch/>
        </p:blipFill>
        <p:spPr>
          <a:xfrm>
            <a:off x="6156960" y="3718560"/>
            <a:ext cx="2306262" cy="28428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473AA7-2C3B-B619-36B3-56410CB7C8BD}"/>
              </a:ext>
            </a:extLst>
          </p:cNvPr>
          <p:cNvSpPr txBox="1"/>
          <p:nvPr/>
        </p:nvSpPr>
        <p:spPr>
          <a:xfrm>
            <a:off x="353847" y="4232036"/>
            <a:ext cx="2804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Example of path with low speed importance (large k)</a:t>
            </a:r>
            <a:endParaRPr lang="en-150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000288-762D-C579-790D-F790ACB0E73D}"/>
              </a:ext>
            </a:extLst>
          </p:cNvPr>
          <p:cNvSpPr txBox="1"/>
          <p:nvPr/>
        </p:nvSpPr>
        <p:spPr>
          <a:xfrm>
            <a:off x="8669928" y="4232036"/>
            <a:ext cx="2804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 of path with high speed importance (small k)</a:t>
            </a:r>
            <a:endParaRPr lang="en-150" sz="2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3838FE-6E8E-36BE-CF46-86B5F0779284}"/>
              </a:ext>
            </a:extLst>
          </p:cNvPr>
          <p:cNvCxnSpPr>
            <a:cxnSpLocks/>
          </p:cNvCxnSpPr>
          <p:nvPr/>
        </p:nvCxnSpPr>
        <p:spPr>
          <a:xfrm>
            <a:off x="661851" y="1323703"/>
            <a:ext cx="566928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700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5BF4-1BAD-E40A-3A2C-BF980A70A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Complete heuristic function</a:t>
            </a:r>
            <a:endParaRPr lang="en-1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2C439F-A253-33FA-E4E4-7AA102014ABF}"/>
                  </a:ext>
                </a:extLst>
              </p:cNvPr>
              <p:cNvSpPr txBox="1"/>
              <p:nvPr/>
            </p:nvSpPr>
            <p:spPr>
              <a:xfrm>
                <a:off x="259079" y="1195354"/>
                <a:ext cx="11673841" cy="7301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𝑖𝑛𝑒𝑟𝑡𝑖𝑎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𝑑𝑖𝑠𝑡𝑎𝑛𝑐𝑒𝑇𝑜𝐹𝑖𝑛𝑖𝑠h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𝑑𝑖𝑠𝑡𝑎𝑛𝑐𝑒𝑇𝑜𝑂𝑏𝑗𝑒𝑐𝑡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𝑎𝑏𝑠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𝑖𝑛𝑒𝑟𝑡𝑖𝑎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))) </m:t>
                      </m:r>
                    </m:oMath>
                  </m:oMathPara>
                </a14:m>
                <a:endParaRPr lang="en-150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2C439F-A253-33FA-E4E4-7AA102014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79" y="1195354"/>
                <a:ext cx="11673841" cy="730136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D029AB4F-CBC4-7FDD-692D-DF1C3C9C76B1}"/>
              </a:ext>
            </a:extLst>
          </p:cNvPr>
          <p:cNvSpPr txBox="1">
            <a:spLocks/>
          </p:cNvSpPr>
          <p:nvPr/>
        </p:nvSpPr>
        <p:spPr>
          <a:xfrm>
            <a:off x="838200" y="2103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All parameters</a:t>
            </a:r>
            <a:endParaRPr lang="en-15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5EB5E4-2EFF-A02A-A54A-EFB777C6E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89468"/>
            <a:ext cx="10515600" cy="3359377"/>
          </a:xfrm>
        </p:spPr>
        <p:txBody>
          <a:bodyPr>
            <a:normAutofit/>
          </a:bodyPr>
          <a:lstStyle/>
          <a:p>
            <a:r>
              <a:rPr lang="en-US" dirty="0" err="1"/>
              <a:t>max_depth</a:t>
            </a:r>
            <a:r>
              <a:rPr lang="en-US" dirty="0"/>
              <a:t> (Maximum search depth when evaluating future positions)</a:t>
            </a:r>
          </a:p>
          <a:p>
            <a:r>
              <a:rPr lang="en-US" dirty="0"/>
              <a:t>strategy (Heuristic approach) </a:t>
            </a:r>
          </a:p>
          <a:p>
            <a:r>
              <a:rPr lang="en-US" dirty="0" err="1"/>
              <a:t>max_speed</a:t>
            </a:r>
            <a:r>
              <a:rPr lang="en-US" dirty="0"/>
              <a:t> (Maximum allowed component of inertia)</a:t>
            </a:r>
          </a:p>
          <a:p>
            <a:r>
              <a:rPr lang="en-US" dirty="0" err="1"/>
              <a:t>speed_importance</a:t>
            </a:r>
            <a:r>
              <a:rPr lang="en-US" dirty="0"/>
              <a:t> (Steepness of logistic function)</a:t>
            </a:r>
          </a:p>
          <a:p>
            <a:r>
              <a:rPr lang="en-US" dirty="0" err="1"/>
              <a:t>always_moving</a:t>
            </a:r>
            <a:r>
              <a:rPr lang="en-US" dirty="0"/>
              <a:t> (Whether to allow car to stop (to reset inertia vector))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F851F7-0F1C-3FBB-F851-319646421215}"/>
              </a:ext>
            </a:extLst>
          </p:cNvPr>
          <p:cNvCxnSpPr>
            <a:cxnSpLocks/>
          </p:cNvCxnSpPr>
          <p:nvPr/>
        </p:nvCxnSpPr>
        <p:spPr>
          <a:xfrm>
            <a:off x="661851" y="975360"/>
            <a:ext cx="6871063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049D58-2B61-22B1-4D6B-5676CF72F423}"/>
              </a:ext>
            </a:extLst>
          </p:cNvPr>
          <p:cNvCxnSpPr>
            <a:cxnSpLocks/>
          </p:cNvCxnSpPr>
          <p:nvPr/>
        </p:nvCxnSpPr>
        <p:spPr>
          <a:xfrm>
            <a:off x="661851" y="3100252"/>
            <a:ext cx="3918858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16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8B0B0-A180-5B3D-D7B2-C957F2622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-87721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  <a:endParaRPr lang="en-15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F74B48-E62A-1DC2-B787-C4E64E910D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875722"/>
              </p:ext>
            </p:extLst>
          </p:nvPr>
        </p:nvGraphicFramePr>
        <p:xfrm>
          <a:off x="472983" y="958217"/>
          <a:ext cx="11246031" cy="43434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396393762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588501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232170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354674309"/>
                    </a:ext>
                  </a:extLst>
                </a:gridCol>
                <a:gridCol w="2188938">
                  <a:extLst>
                    <a:ext uri="{9D8B030D-6E8A-4147-A177-3AD203B41FA5}">
                      <a16:colId xmlns:a16="http://schemas.microsoft.com/office/drawing/2014/main" val="146616335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274047120"/>
                    </a:ext>
                  </a:extLst>
                </a:gridCol>
                <a:gridCol w="1905177">
                  <a:extLst>
                    <a:ext uri="{9D8B030D-6E8A-4147-A177-3AD203B41FA5}">
                      <a16:colId xmlns:a16="http://schemas.microsoft.com/office/drawing/2014/main" val="2801208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Track no.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Max_depth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Strategy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Max_speed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Speed_importance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Steps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 [s]</a:t>
                      </a:r>
                    </a:p>
                    <a:p>
                      <a:r>
                        <a:rPr lang="en-US" dirty="0"/>
                        <a:t>(average, 5 runs)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46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997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0.30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16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FOS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8.89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48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FOS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31.50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909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FOS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25.13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45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24.92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435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FOS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5.44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382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10.52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0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FOS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5.02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726193"/>
                  </a:ext>
                </a:extLst>
              </a:tr>
              <a:tr h="305752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FOS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2.73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80083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9416428-E5F0-5ADB-4E13-C47EFCB3F1D5}"/>
              </a:ext>
            </a:extLst>
          </p:cNvPr>
          <p:cNvSpPr txBox="1"/>
          <p:nvPr/>
        </p:nvSpPr>
        <p:spPr>
          <a:xfrm>
            <a:off x="592183" y="5460274"/>
            <a:ext cx="6052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Specs:</a:t>
            </a:r>
          </a:p>
          <a:p>
            <a:r>
              <a:rPr lang="cs-CZ" dirty="0">
                <a:hlinkClick r:id="rId2"/>
              </a:rPr>
              <a:t>Intel </a:t>
            </a:r>
            <a:r>
              <a:rPr lang="cs-CZ" dirty="0" err="1">
                <a:hlinkClick r:id="rId2"/>
              </a:rPr>
              <a:t>Core</a:t>
            </a:r>
            <a:r>
              <a:rPr lang="cs-CZ" dirty="0">
                <a:hlinkClick r:id="rId2"/>
              </a:rPr>
              <a:t> i7-1065G7 @ 1.30GHz</a:t>
            </a:r>
            <a:r>
              <a:rPr lang="en-US" dirty="0"/>
              <a:t> [8 336 cpubenchmark.net]</a:t>
            </a:r>
          </a:p>
          <a:p>
            <a:r>
              <a:rPr lang="en-US" dirty="0"/>
              <a:t>16 GB RAM</a:t>
            </a:r>
            <a:endParaRPr lang="en-1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CBFF5-F8C6-E974-2E9F-8B1337C50B25}"/>
              </a:ext>
            </a:extLst>
          </p:cNvPr>
          <p:cNvSpPr txBox="1"/>
          <p:nvPr/>
        </p:nvSpPr>
        <p:spPr>
          <a:xfrm>
            <a:off x="7132320" y="5460274"/>
            <a:ext cx="3988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Strategy Legend:</a:t>
            </a:r>
          </a:p>
          <a:p>
            <a:r>
              <a:rPr lang="en-US" dirty="0"/>
              <a:t>F – distance to finish</a:t>
            </a:r>
          </a:p>
          <a:p>
            <a:r>
              <a:rPr lang="en-US" dirty="0"/>
              <a:t>O – distance from object</a:t>
            </a:r>
          </a:p>
          <a:p>
            <a:r>
              <a:rPr lang="en-US" dirty="0"/>
              <a:t>S – inertia (speed) importance</a:t>
            </a:r>
            <a:endParaRPr lang="en-15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44FB582-D2F6-3314-8CA7-593A9F79847D}"/>
              </a:ext>
            </a:extLst>
          </p:cNvPr>
          <p:cNvCxnSpPr>
            <a:cxnSpLocks/>
          </p:cNvCxnSpPr>
          <p:nvPr/>
        </p:nvCxnSpPr>
        <p:spPr>
          <a:xfrm>
            <a:off x="687977" y="853440"/>
            <a:ext cx="2203269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05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989CB-C233-83EC-D194-AF97FB4D6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668"/>
            <a:ext cx="10515600" cy="1325563"/>
          </a:xfrm>
        </p:spPr>
        <p:txBody>
          <a:bodyPr/>
          <a:lstStyle/>
          <a:p>
            <a:r>
              <a:rPr lang="en-US" dirty="0"/>
              <a:t>Track 1</a:t>
            </a:r>
            <a:endParaRPr lang="en-150" dirty="0"/>
          </a:p>
        </p:txBody>
      </p:sp>
      <p:pic>
        <p:nvPicPr>
          <p:cNvPr id="5" name="Content Placeholder 4" descr="A graph with a line going up&#10;&#10;Description automatically generated">
            <a:extLst>
              <a:ext uri="{FF2B5EF4-FFF2-40B4-BE49-F238E27FC236}">
                <a16:creationId xmlns:a16="http://schemas.microsoft.com/office/drawing/2014/main" id="{F3E47B71-66B6-CAD4-F6CC-F8C43E0B8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33" y="1176863"/>
            <a:ext cx="9546334" cy="5307009"/>
          </a:xfr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101950-DE4D-02BC-7E07-70139F269E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338400"/>
              </p:ext>
            </p:extLst>
          </p:nvPr>
        </p:nvGraphicFramePr>
        <p:xfrm>
          <a:off x="2867297" y="117806"/>
          <a:ext cx="3048177" cy="1010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922448557"/>
                    </a:ext>
                  </a:extLst>
                </a:gridCol>
                <a:gridCol w="1905177">
                  <a:extLst>
                    <a:ext uri="{9D8B030D-6E8A-4147-A177-3AD203B41FA5}">
                      <a16:colId xmlns:a16="http://schemas.microsoft.com/office/drawing/2014/main" val="3892976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Steps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 [s]</a:t>
                      </a:r>
                    </a:p>
                    <a:p>
                      <a:r>
                        <a:rPr lang="en-US" dirty="0"/>
                        <a:t>(average, 5 runs)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541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172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439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grey square with a circular pattern&#10;&#10;Description automatically generated with medium confidence">
            <a:extLst>
              <a:ext uri="{FF2B5EF4-FFF2-40B4-BE49-F238E27FC236}">
                <a16:creationId xmlns:a16="http://schemas.microsoft.com/office/drawing/2014/main" id="{FC94E0B7-33A2-960A-3710-50DACDC8A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241" y="0"/>
            <a:ext cx="7717517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E9EA50A-5BF2-5E05-A2D4-40C928308059}"/>
              </a:ext>
            </a:extLst>
          </p:cNvPr>
          <p:cNvSpPr txBox="1">
            <a:spLocks/>
          </p:cNvSpPr>
          <p:nvPr/>
        </p:nvSpPr>
        <p:spPr>
          <a:xfrm>
            <a:off x="0" y="2683486"/>
            <a:ext cx="18636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Track 2</a:t>
            </a:r>
            <a:endParaRPr lang="en-15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974D56-33B3-0BDB-F11F-548EAC112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958116"/>
              </p:ext>
            </p:extLst>
          </p:nvPr>
        </p:nvGraphicFramePr>
        <p:xfrm>
          <a:off x="115389" y="3645717"/>
          <a:ext cx="3048177" cy="1010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922448557"/>
                    </a:ext>
                  </a:extLst>
                </a:gridCol>
                <a:gridCol w="1905177">
                  <a:extLst>
                    <a:ext uri="{9D8B030D-6E8A-4147-A177-3AD203B41FA5}">
                      <a16:colId xmlns:a16="http://schemas.microsoft.com/office/drawing/2014/main" val="3892976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Steps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Runtime [s]</a:t>
                      </a:r>
                    </a:p>
                    <a:p>
                      <a:r>
                        <a:rPr lang="en-US" dirty="0"/>
                        <a:t>(average, 5 runs)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541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  <a:endParaRPr lang="en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0.30</a:t>
                      </a:r>
                      <a:endParaRPr lang="en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172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521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</TotalTime>
  <Words>593</Words>
  <Application>Microsoft Office PowerPoint</Application>
  <PresentationFormat>Widescreen</PresentationFormat>
  <Paragraphs>190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Cambria Math</vt:lpstr>
      <vt:lpstr>Office Theme</vt:lpstr>
      <vt:lpstr>Optimization in Transport and Logistics – RaceTrack Construction Heuristic</vt:lpstr>
      <vt:lpstr>General Approach</vt:lpstr>
      <vt:lpstr>Cost heuristic – Distance to finish</vt:lpstr>
      <vt:lpstr>Cost heuristic – Distance from walls</vt:lpstr>
      <vt:lpstr>Cost heuristic – Inertia</vt:lpstr>
      <vt:lpstr>Complete heuristic function</vt:lpstr>
      <vt:lpstr>Results</vt:lpstr>
      <vt:lpstr>Track 1</vt:lpstr>
      <vt:lpstr>PowerPoint Presentation</vt:lpstr>
      <vt:lpstr>Track 3</vt:lpstr>
      <vt:lpstr>Track 4</vt:lpstr>
      <vt:lpstr>Track 5</vt:lpstr>
      <vt:lpstr>Track 6</vt:lpstr>
      <vt:lpstr>Track 7</vt:lpstr>
      <vt:lpstr>Track 8</vt:lpstr>
      <vt:lpstr>Track 9</vt:lpstr>
      <vt:lpstr>Track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Janick Bohm</dc:creator>
  <cp:lastModifiedBy>Janick Bohm</cp:lastModifiedBy>
  <cp:revision>6</cp:revision>
  <dcterms:created xsi:type="dcterms:W3CDTF">2024-06-02T16:47:36Z</dcterms:created>
  <dcterms:modified xsi:type="dcterms:W3CDTF">2024-06-03T10:15:22Z</dcterms:modified>
</cp:coreProperties>
</file>